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1"/>
  </p:notesMasterIdLst>
  <p:sldIdLst>
    <p:sldId id="256" r:id="rId2"/>
    <p:sldId id="257" r:id="rId3"/>
    <p:sldId id="315" r:id="rId4"/>
    <p:sldId id="259" r:id="rId5"/>
    <p:sldId id="260" r:id="rId6"/>
    <p:sldId id="316" r:id="rId7"/>
    <p:sldId id="261" r:id="rId8"/>
    <p:sldId id="307" r:id="rId9"/>
    <p:sldId id="310" r:id="rId10"/>
    <p:sldId id="317" r:id="rId11"/>
    <p:sldId id="309" r:id="rId12"/>
    <p:sldId id="305" r:id="rId13"/>
    <p:sldId id="318" r:id="rId14"/>
    <p:sldId id="262" r:id="rId15"/>
    <p:sldId id="264" r:id="rId16"/>
    <p:sldId id="319" r:id="rId17"/>
    <p:sldId id="265" r:id="rId18"/>
    <p:sldId id="323" r:id="rId19"/>
    <p:sldId id="324" r:id="rId20"/>
    <p:sldId id="266" r:id="rId21"/>
    <p:sldId id="320" r:id="rId22"/>
    <p:sldId id="267" r:id="rId23"/>
    <p:sldId id="268" r:id="rId24"/>
    <p:sldId id="321" r:id="rId25"/>
    <p:sldId id="269" r:id="rId26"/>
    <p:sldId id="270" r:id="rId27"/>
    <p:sldId id="322" r:id="rId28"/>
    <p:sldId id="325" r:id="rId29"/>
    <p:sldId id="327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1A3C4-1FB0-422A-834F-7F8FECCF0A65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8EDFB-B08A-40D5-AB49-D628695DA6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59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61662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500903" y="539968"/>
            <a:ext cx="6142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10 SORUDA </a:t>
            </a: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</a:rPr>
              <a:t>‘IN THE KITCHEN’</a:t>
            </a: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92" y="461827"/>
            <a:ext cx="5134964" cy="5415445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611560" y="69269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3</a:t>
            </a:r>
            <a:endParaRPr lang="tr-TR" sz="2400" dirty="0"/>
          </a:p>
        </p:txBody>
      </p:sp>
      <p:sp>
        <p:nvSpPr>
          <p:cNvPr id="5" name="Oval 4"/>
          <p:cNvSpPr/>
          <p:nvPr/>
        </p:nvSpPr>
        <p:spPr>
          <a:xfrm>
            <a:off x="4979046" y="5517232"/>
            <a:ext cx="38504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10639"/>
            <a:ext cx="1090169" cy="109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2458616" cy="290892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FIRST,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SECONDLY,</a:t>
            </a:r>
          </a:p>
          <a:p>
            <a:r>
              <a:rPr lang="tr-TR" dirty="0" smtClean="0"/>
              <a:t>THEN,</a:t>
            </a:r>
          </a:p>
          <a:p>
            <a:r>
              <a:rPr lang="tr-TR" dirty="0" smtClean="0"/>
              <a:t>NEXT,</a:t>
            </a:r>
          </a:p>
          <a:p>
            <a:r>
              <a:rPr lang="tr-TR" dirty="0" smtClean="0"/>
              <a:t>AFTER THAT,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FINALLY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035886" y="1988840"/>
            <a:ext cx="4352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/>
              <a:t>Tarife başlamadan önce bir giriş cümlesi </a:t>
            </a:r>
          </a:p>
          <a:p>
            <a:pPr algn="ctr"/>
            <a:r>
              <a:rPr lang="tr-TR" dirty="0" smtClean="0"/>
              <a:t>ya da tarifin sonunda son bir kapatma </a:t>
            </a:r>
          </a:p>
          <a:p>
            <a:pPr algn="ctr"/>
            <a:r>
              <a:rPr lang="tr-TR" dirty="0"/>
              <a:t>c</a:t>
            </a:r>
            <a:r>
              <a:rPr lang="tr-TR" dirty="0" smtClean="0"/>
              <a:t>ümlesi olabileceğini aklımızdan </a:t>
            </a:r>
          </a:p>
          <a:p>
            <a:pPr algn="ctr"/>
            <a:r>
              <a:rPr lang="tr-TR" dirty="0"/>
              <a:t>ç</a:t>
            </a:r>
            <a:r>
              <a:rPr lang="tr-TR" dirty="0" smtClean="0"/>
              <a:t>ıkarmamalıyız!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067944" y="3496940"/>
            <a:ext cx="51389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e.g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b="1" dirty="0" smtClean="0"/>
              <a:t>1- </a:t>
            </a:r>
            <a:r>
              <a:rPr lang="tr-TR" b="1" dirty="0" err="1" smtClean="0"/>
              <a:t>Today</a:t>
            </a:r>
            <a:r>
              <a:rPr lang="tr-TR" b="1" dirty="0" smtClean="0"/>
              <a:t>, I </a:t>
            </a:r>
            <a:r>
              <a:rPr lang="tr-TR" b="1" dirty="0" err="1" smtClean="0"/>
              <a:t>will</a:t>
            </a:r>
            <a:r>
              <a:rPr lang="tr-TR" b="1" dirty="0" smtClean="0"/>
              <a:t> </a:t>
            </a:r>
            <a:r>
              <a:rPr lang="tr-TR" b="1" dirty="0" err="1" smtClean="0"/>
              <a:t>tell</a:t>
            </a:r>
            <a:r>
              <a:rPr lang="tr-TR" b="1" dirty="0" smtClean="0"/>
              <a:t> </a:t>
            </a:r>
            <a:r>
              <a:rPr lang="tr-TR" b="1" dirty="0" err="1" smtClean="0"/>
              <a:t>you</a:t>
            </a:r>
            <a:r>
              <a:rPr lang="tr-TR" b="1" dirty="0" smtClean="0"/>
              <a:t> how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make</a:t>
            </a:r>
            <a:r>
              <a:rPr lang="tr-TR" b="1" dirty="0" smtClean="0"/>
              <a:t> </a:t>
            </a:r>
            <a:r>
              <a:rPr lang="tr-TR" b="1" dirty="0" err="1" smtClean="0"/>
              <a:t>omelette</a:t>
            </a:r>
            <a:r>
              <a:rPr lang="tr-TR" b="1" dirty="0" smtClean="0"/>
              <a:t>.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2- First,</a:t>
            </a:r>
            <a:r>
              <a:rPr lang="tr-TR" dirty="0" smtClean="0"/>
              <a:t> ………</a:t>
            </a:r>
          </a:p>
          <a:p>
            <a:r>
              <a:rPr lang="tr-TR" dirty="0" smtClean="0"/>
              <a:t>3- …</a:t>
            </a:r>
          </a:p>
          <a:p>
            <a:r>
              <a:rPr lang="tr-TR" dirty="0" smtClean="0"/>
              <a:t>4- …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5- </a:t>
            </a:r>
            <a:r>
              <a:rPr lang="tr-TR" b="1" dirty="0" err="1" smtClean="0">
                <a:solidFill>
                  <a:srgbClr val="FF0000"/>
                </a:solidFill>
              </a:rPr>
              <a:t>Finally</a:t>
            </a:r>
            <a:r>
              <a:rPr lang="tr-TR" dirty="0" smtClean="0"/>
              <a:t>, </a:t>
            </a:r>
            <a:r>
              <a:rPr lang="tr-TR" dirty="0" err="1" smtClean="0"/>
              <a:t>cook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five</a:t>
            </a:r>
            <a:r>
              <a:rPr lang="tr-TR" dirty="0" smtClean="0"/>
              <a:t> </a:t>
            </a:r>
            <a:r>
              <a:rPr lang="tr-TR" dirty="0" err="1" smtClean="0"/>
              <a:t>minutes</a:t>
            </a:r>
            <a:r>
              <a:rPr lang="tr-TR" dirty="0" smtClean="0"/>
              <a:t>.</a:t>
            </a:r>
          </a:p>
          <a:p>
            <a:r>
              <a:rPr lang="tr-TR" b="1" dirty="0" smtClean="0"/>
              <a:t>6- </a:t>
            </a:r>
            <a:r>
              <a:rPr lang="tr-TR" b="1" dirty="0" err="1" smtClean="0"/>
              <a:t>It’s</a:t>
            </a:r>
            <a:r>
              <a:rPr lang="tr-TR" b="1" dirty="0" smtClean="0"/>
              <a:t> </a:t>
            </a:r>
            <a:r>
              <a:rPr lang="tr-TR" b="1" dirty="0" err="1" smtClean="0"/>
              <a:t>ready</a:t>
            </a:r>
            <a:r>
              <a:rPr lang="tr-TR" b="1" dirty="0" smtClean="0"/>
              <a:t>. </a:t>
            </a:r>
            <a:r>
              <a:rPr lang="tr-TR" b="1" dirty="0" err="1" smtClean="0"/>
              <a:t>Enjoy</a:t>
            </a:r>
            <a:r>
              <a:rPr lang="tr-TR" b="1" dirty="0" smtClean="0"/>
              <a:t> </a:t>
            </a:r>
            <a:r>
              <a:rPr lang="tr-TR" b="1" dirty="0" err="1" smtClean="0"/>
              <a:t>your</a:t>
            </a:r>
            <a:r>
              <a:rPr lang="tr-TR" b="1" dirty="0" smtClean="0"/>
              <a:t> meal.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7503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499815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992753" y="5877272"/>
            <a:ext cx="3151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tr-TR" b="1" i="1" dirty="0" err="1">
                <a:solidFill>
                  <a:schemeClr val="bg2">
                    <a:lumMod val="50000"/>
                  </a:schemeClr>
                </a:solidFill>
              </a:rPr>
              <a:t>More</a:t>
            </a:r>
            <a:r>
              <a:rPr lang="tr-TR" b="1" i="1" dirty="0">
                <a:solidFill>
                  <a:schemeClr val="bg2">
                    <a:lumMod val="50000"/>
                  </a:schemeClr>
                </a:solidFill>
              </a:rPr>
              <a:t> &amp; </a:t>
            </a:r>
            <a:r>
              <a:rPr lang="tr-TR" b="1" i="1" dirty="0" err="1">
                <a:solidFill>
                  <a:schemeClr val="bg2">
                    <a:lumMod val="50000"/>
                  </a:schemeClr>
                </a:solidFill>
              </a:rPr>
              <a:t>More-Selfie</a:t>
            </a:r>
            <a:r>
              <a:rPr lang="tr-TR" b="1" i="1" dirty="0">
                <a:solidFill>
                  <a:schemeClr val="bg2">
                    <a:lumMod val="50000"/>
                  </a:schemeClr>
                </a:solidFill>
              </a:rPr>
              <a:t> Test 8</a:t>
            </a:r>
            <a:r>
              <a:rPr lang="tr-TR" b="1" i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algn="ctr"/>
            <a:endParaRPr lang="tr-TR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51520" y="62068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4</a:t>
            </a:r>
            <a:endParaRPr lang="tr-TR" sz="2400" dirty="0"/>
          </a:p>
        </p:txBody>
      </p:sp>
      <p:pic>
        <p:nvPicPr>
          <p:cNvPr id="7" name="Picture 4" descr="soru işareti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14" y="673532"/>
            <a:ext cx="1756004" cy="117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499815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992753" y="5877272"/>
            <a:ext cx="3151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tr-TR" b="1" i="1" dirty="0" err="1">
                <a:solidFill>
                  <a:schemeClr val="bg2">
                    <a:lumMod val="50000"/>
                  </a:schemeClr>
                </a:solidFill>
              </a:rPr>
              <a:t>More</a:t>
            </a:r>
            <a:r>
              <a:rPr lang="tr-TR" b="1" i="1" dirty="0">
                <a:solidFill>
                  <a:schemeClr val="bg2">
                    <a:lumMod val="50000"/>
                  </a:schemeClr>
                </a:solidFill>
              </a:rPr>
              <a:t> &amp; </a:t>
            </a:r>
            <a:r>
              <a:rPr lang="tr-TR" b="1" i="1" dirty="0" err="1">
                <a:solidFill>
                  <a:schemeClr val="bg2">
                    <a:lumMod val="50000"/>
                  </a:schemeClr>
                </a:solidFill>
              </a:rPr>
              <a:t>More-Selfie</a:t>
            </a:r>
            <a:r>
              <a:rPr lang="tr-TR" b="1" i="1" dirty="0">
                <a:solidFill>
                  <a:schemeClr val="bg2">
                    <a:lumMod val="50000"/>
                  </a:schemeClr>
                </a:solidFill>
              </a:rPr>
              <a:t> Test 8</a:t>
            </a:r>
            <a:r>
              <a:rPr lang="tr-TR" b="1" i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algn="ctr"/>
            <a:endParaRPr lang="tr-TR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51520" y="62068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4</a:t>
            </a:r>
            <a:endParaRPr lang="tr-TR" sz="2400" dirty="0"/>
          </a:p>
        </p:txBody>
      </p:sp>
      <p:sp>
        <p:nvSpPr>
          <p:cNvPr id="6" name="Oval 5"/>
          <p:cNvSpPr/>
          <p:nvPr/>
        </p:nvSpPr>
        <p:spPr>
          <a:xfrm>
            <a:off x="3419872" y="3789040"/>
            <a:ext cx="38504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82647"/>
            <a:ext cx="1090169" cy="109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2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KITCHEN TOOLS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2170584" cy="4876800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Knife</a:t>
            </a:r>
            <a:endParaRPr lang="tr-TR" dirty="0" smtClean="0"/>
          </a:p>
          <a:p>
            <a:r>
              <a:rPr lang="tr-TR" dirty="0" err="1" smtClean="0"/>
              <a:t>Frying</a:t>
            </a:r>
            <a:r>
              <a:rPr lang="tr-TR" dirty="0" smtClean="0"/>
              <a:t> </a:t>
            </a:r>
            <a:r>
              <a:rPr lang="tr-TR" dirty="0" err="1" smtClean="0"/>
              <a:t>pan</a:t>
            </a:r>
            <a:endParaRPr lang="tr-TR" dirty="0" smtClean="0"/>
          </a:p>
          <a:p>
            <a:r>
              <a:rPr lang="tr-TR" dirty="0" err="1" smtClean="0"/>
              <a:t>Saucepan</a:t>
            </a:r>
            <a:endParaRPr lang="tr-TR" dirty="0" smtClean="0"/>
          </a:p>
          <a:p>
            <a:r>
              <a:rPr lang="tr-TR" dirty="0" err="1" smtClean="0"/>
              <a:t>Bowl</a:t>
            </a:r>
            <a:endParaRPr lang="tr-TR" dirty="0" smtClean="0"/>
          </a:p>
          <a:p>
            <a:r>
              <a:rPr lang="tr-TR" dirty="0" err="1" smtClean="0"/>
              <a:t>Grater</a:t>
            </a:r>
            <a:endParaRPr lang="tr-TR" dirty="0" smtClean="0"/>
          </a:p>
          <a:p>
            <a:r>
              <a:rPr lang="tr-TR" dirty="0" err="1" smtClean="0"/>
              <a:t>Owen</a:t>
            </a:r>
            <a:endParaRPr lang="tr-TR" dirty="0" smtClean="0"/>
          </a:p>
          <a:p>
            <a:r>
              <a:rPr lang="tr-TR" dirty="0" err="1" smtClean="0"/>
              <a:t>Fork</a:t>
            </a:r>
            <a:endParaRPr lang="tr-TR" dirty="0" smtClean="0"/>
          </a:p>
          <a:p>
            <a:r>
              <a:rPr lang="tr-TR" dirty="0" err="1" smtClean="0"/>
              <a:t>Cake</a:t>
            </a:r>
            <a:r>
              <a:rPr lang="tr-TR" dirty="0" smtClean="0"/>
              <a:t> </a:t>
            </a:r>
            <a:r>
              <a:rPr lang="tr-TR" dirty="0" err="1" smtClean="0"/>
              <a:t>pan</a:t>
            </a:r>
            <a:endParaRPr lang="tr-TR" dirty="0" smtClean="0"/>
          </a:p>
          <a:p>
            <a:r>
              <a:rPr lang="tr-TR" dirty="0" err="1" smtClean="0"/>
              <a:t>Baking</a:t>
            </a:r>
            <a:r>
              <a:rPr lang="tr-TR" dirty="0" smtClean="0"/>
              <a:t> </a:t>
            </a:r>
            <a:r>
              <a:rPr lang="tr-TR" dirty="0" err="1" smtClean="0"/>
              <a:t>tray</a:t>
            </a:r>
            <a:endParaRPr lang="tr-TR" dirty="0" smtClean="0"/>
          </a:p>
          <a:p>
            <a:r>
              <a:rPr lang="tr-TR" dirty="0" err="1" smtClean="0"/>
              <a:t>Tablespoon</a:t>
            </a:r>
            <a:endParaRPr lang="tr-TR" dirty="0" smtClean="0"/>
          </a:p>
          <a:p>
            <a:r>
              <a:rPr lang="tr-TR" dirty="0" err="1" smtClean="0"/>
              <a:t>Teaspoon</a:t>
            </a:r>
            <a:endParaRPr lang="tr-TR" dirty="0" smtClean="0"/>
          </a:p>
          <a:p>
            <a:r>
              <a:rPr lang="tr-TR" dirty="0" err="1" smtClean="0"/>
              <a:t>Strainer</a:t>
            </a:r>
            <a:r>
              <a:rPr lang="tr-TR" dirty="0" smtClean="0"/>
              <a:t> </a:t>
            </a:r>
          </a:p>
          <a:p>
            <a:r>
              <a:rPr lang="tr-TR" dirty="0" smtClean="0"/>
              <a:t>Roller </a:t>
            </a:r>
            <a:r>
              <a:rPr lang="tr-TR" dirty="0" err="1" smtClean="0"/>
              <a:t>pin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27789" y="161950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bıçak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2799189" y="198884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tava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2771800" y="233958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tencere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2771800" y="269962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kase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771800" y="30596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rende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771800" y="34290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fırın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2747893" y="377974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çatal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2769572" y="414908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Kek kabı</a:t>
            </a: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2771800" y="450912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Fırın tepsisi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2722643" y="4931876"/>
            <a:ext cx="156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Yemek kaşığı</a:t>
            </a:r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2772524" y="529191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çay kaşığı</a:t>
            </a:r>
            <a:endParaRPr lang="tr-TR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2771800" y="566124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süzgeç</a:t>
            </a:r>
            <a:endParaRPr lang="tr-TR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2771800" y="602128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oklava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480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7"/>
            <a:ext cx="8280920" cy="216524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94739"/>
            <a:ext cx="5217250" cy="278253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51520" y="47667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5</a:t>
            </a:r>
            <a:endParaRPr lang="tr-TR" sz="2400" dirty="0"/>
          </a:p>
        </p:txBody>
      </p:sp>
      <p:pic>
        <p:nvPicPr>
          <p:cNvPr id="7" name="Picture 4" descr="soru işareti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476" y="601524"/>
            <a:ext cx="1756004" cy="117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1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7"/>
            <a:ext cx="8280920" cy="216524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94739"/>
            <a:ext cx="5217250" cy="278253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51520" y="47667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5</a:t>
            </a:r>
            <a:endParaRPr lang="tr-TR" sz="2400" dirty="0"/>
          </a:p>
        </p:txBody>
      </p:sp>
      <p:sp>
        <p:nvSpPr>
          <p:cNvPr id="7" name="Oval 6"/>
          <p:cNvSpPr/>
          <p:nvPr/>
        </p:nvSpPr>
        <p:spPr>
          <a:xfrm>
            <a:off x="607708" y="3861048"/>
            <a:ext cx="38504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İ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8631"/>
            <a:ext cx="1090169" cy="109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5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Before</a:t>
            </a:r>
            <a:r>
              <a:rPr lang="tr-TR" sz="2800" dirty="0"/>
              <a:t> / </a:t>
            </a:r>
            <a:r>
              <a:rPr lang="tr-TR" sz="2800" dirty="0" err="1"/>
              <a:t>After</a:t>
            </a:r>
            <a:r>
              <a:rPr lang="tr-TR" sz="2800" dirty="0"/>
              <a:t> sorularında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340768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tr-TR" sz="2200" dirty="0" err="1" smtClean="0">
                <a:solidFill>
                  <a:srgbClr val="C00000"/>
                </a:solidFill>
              </a:rPr>
              <a:t>before</a:t>
            </a:r>
            <a:r>
              <a:rPr lang="tr-TR" sz="2200" dirty="0" smtClean="0">
                <a:solidFill>
                  <a:srgbClr val="C00000"/>
                </a:solidFill>
              </a:rPr>
              <a:t> ve </a:t>
            </a:r>
            <a:r>
              <a:rPr lang="tr-TR" sz="2200" dirty="0" err="1" smtClean="0">
                <a:solidFill>
                  <a:srgbClr val="C00000"/>
                </a:solidFill>
              </a:rPr>
              <a:t>after</a:t>
            </a:r>
            <a:r>
              <a:rPr lang="tr-TR" sz="2200" dirty="0" smtClean="0">
                <a:solidFill>
                  <a:srgbClr val="C00000"/>
                </a:solidFill>
              </a:rPr>
              <a:t> kendilerinden sonra gelen cümleye anlam verir.</a:t>
            </a:r>
            <a:r>
              <a:rPr lang="tr-TR" sz="2000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200" dirty="0" err="1" smtClean="0"/>
              <a:t>Before</a:t>
            </a:r>
            <a:r>
              <a:rPr lang="tr-TR" sz="2200" dirty="0" smtClean="0"/>
              <a:t> </a:t>
            </a:r>
            <a:r>
              <a:rPr lang="tr-TR" sz="2200" dirty="0" err="1" smtClean="0"/>
              <a:t>you</a:t>
            </a:r>
            <a:r>
              <a:rPr lang="tr-TR" sz="2200" dirty="0" smtClean="0"/>
              <a:t> </a:t>
            </a:r>
            <a:r>
              <a:rPr lang="tr-TR" sz="2200" dirty="0" err="1" smtClean="0"/>
              <a:t>pour</a:t>
            </a:r>
            <a:r>
              <a:rPr lang="tr-TR" sz="2200" dirty="0" smtClean="0"/>
              <a:t> </a:t>
            </a:r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 smtClean="0"/>
              <a:t>mixture</a:t>
            </a:r>
            <a:r>
              <a:rPr lang="tr-TR" sz="2200" dirty="0" smtClean="0"/>
              <a:t>, spread </a:t>
            </a:r>
            <a:r>
              <a:rPr lang="tr-TR" sz="2200" dirty="0" err="1" smtClean="0"/>
              <a:t>some</a:t>
            </a:r>
            <a:r>
              <a:rPr lang="tr-TR" sz="2200" dirty="0" smtClean="0"/>
              <a:t> </a:t>
            </a:r>
            <a:r>
              <a:rPr lang="tr-TR" sz="2200" dirty="0" err="1" smtClean="0"/>
              <a:t>butter</a:t>
            </a:r>
            <a:r>
              <a:rPr lang="tr-TR" sz="2200" dirty="0" smtClean="0"/>
              <a:t> </a:t>
            </a:r>
            <a:r>
              <a:rPr lang="tr-TR" sz="2200" dirty="0" err="1" smtClean="0"/>
              <a:t>into</a:t>
            </a:r>
            <a:r>
              <a:rPr lang="tr-TR" sz="2200" dirty="0" smtClean="0"/>
              <a:t> </a:t>
            </a:r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 smtClean="0"/>
              <a:t>pan</a:t>
            </a:r>
            <a:r>
              <a:rPr lang="tr-TR" sz="2200" dirty="0" smtClean="0"/>
              <a:t>.</a:t>
            </a:r>
          </a:p>
          <a:p>
            <a:pPr marL="0" indent="0">
              <a:buNone/>
            </a:pPr>
            <a:r>
              <a:rPr lang="tr-TR" sz="2200" dirty="0" smtClean="0"/>
              <a:t>Spread </a:t>
            </a:r>
            <a:r>
              <a:rPr lang="tr-TR" sz="2200" dirty="0" err="1" smtClean="0"/>
              <a:t>some</a:t>
            </a:r>
            <a:r>
              <a:rPr lang="tr-TR" sz="2200" dirty="0" smtClean="0"/>
              <a:t> </a:t>
            </a:r>
            <a:r>
              <a:rPr lang="tr-TR" sz="2200" dirty="0" err="1" smtClean="0"/>
              <a:t>butter</a:t>
            </a:r>
            <a:r>
              <a:rPr lang="tr-TR" sz="2200" dirty="0" smtClean="0"/>
              <a:t> </a:t>
            </a:r>
            <a:r>
              <a:rPr lang="tr-TR" sz="2200" dirty="0" err="1" smtClean="0"/>
              <a:t>into</a:t>
            </a:r>
            <a:r>
              <a:rPr lang="tr-TR" sz="2200" dirty="0" smtClean="0"/>
              <a:t> </a:t>
            </a:r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 smtClean="0"/>
              <a:t>pan</a:t>
            </a:r>
            <a:r>
              <a:rPr lang="tr-TR" sz="2200" dirty="0" smtClean="0"/>
              <a:t> </a:t>
            </a:r>
            <a:r>
              <a:rPr lang="tr-TR" sz="2200" dirty="0" err="1" smtClean="0"/>
              <a:t>before</a:t>
            </a:r>
            <a:r>
              <a:rPr lang="tr-TR" sz="2200" dirty="0" smtClean="0"/>
              <a:t> </a:t>
            </a:r>
            <a:r>
              <a:rPr lang="tr-TR" sz="2200" dirty="0" err="1" smtClean="0"/>
              <a:t>you</a:t>
            </a:r>
            <a:r>
              <a:rPr lang="tr-TR" sz="2200" dirty="0" smtClean="0"/>
              <a:t> </a:t>
            </a:r>
            <a:r>
              <a:rPr lang="tr-TR" sz="2200" dirty="0" err="1" smtClean="0"/>
              <a:t>pour</a:t>
            </a:r>
            <a:r>
              <a:rPr lang="tr-TR" sz="2200" dirty="0" smtClean="0"/>
              <a:t> </a:t>
            </a:r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 smtClean="0"/>
              <a:t>mixture</a:t>
            </a:r>
            <a:r>
              <a:rPr lang="tr-TR" sz="2200" dirty="0" smtClean="0"/>
              <a:t>.</a:t>
            </a:r>
            <a:endParaRPr lang="tr-TR" sz="22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7596336" y="198884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Her iki şekilde de yazılır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5" name="Sağ Ok 4"/>
          <p:cNvSpPr/>
          <p:nvPr/>
        </p:nvSpPr>
        <p:spPr>
          <a:xfrm>
            <a:off x="611560" y="3356992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763688" y="3140968"/>
            <a:ext cx="5338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First, spread </a:t>
            </a:r>
            <a:r>
              <a:rPr lang="tr-TR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some</a:t>
            </a:r>
            <a:r>
              <a:rPr lang="tr-T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butter</a:t>
            </a:r>
            <a:r>
              <a:rPr lang="tr-T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into</a:t>
            </a:r>
            <a:r>
              <a:rPr lang="tr-T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tr-T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pan</a:t>
            </a:r>
            <a:r>
              <a:rPr lang="tr-T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tr-TR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Then</a:t>
            </a:r>
            <a:r>
              <a:rPr lang="tr-T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tr-TR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</a:t>
            </a:r>
            <a:r>
              <a:rPr lang="tr-T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tr-T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mixture</a:t>
            </a:r>
            <a:r>
              <a:rPr lang="tr-T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tr-TR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67544" y="4077072"/>
            <a:ext cx="6008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</a:rPr>
              <a:t>Soruda, kolayca ayırmak için;</a:t>
            </a:r>
          </a:p>
          <a:p>
            <a:r>
              <a:rPr lang="tr-TR" sz="2000" b="1" dirty="0" err="1" smtClean="0">
                <a:solidFill>
                  <a:srgbClr val="C00000"/>
                </a:solidFill>
              </a:rPr>
              <a:t>Before</a:t>
            </a:r>
            <a:r>
              <a:rPr lang="tr-TR" sz="2000" b="1" dirty="0" smtClean="0">
                <a:solidFill>
                  <a:srgbClr val="C00000"/>
                </a:solidFill>
              </a:rPr>
              <a:t> ve </a:t>
            </a:r>
            <a:r>
              <a:rPr lang="tr-TR" sz="2000" b="1" dirty="0" err="1" smtClean="0">
                <a:solidFill>
                  <a:srgbClr val="C00000"/>
                </a:solidFill>
              </a:rPr>
              <a:t>after</a:t>
            </a:r>
            <a:r>
              <a:rPr lang="tr-TR" sz="2000" b="1" dirty="0">
                <a:solidFill>
                  <a:srgbClr val="C00000"/>
                </a:solidFill>
              </a:rPr>
              <a:t> </a:t>
            </a:r>
            <a:r>
              <a:rPr lang="tr-TR" sz="2000" b="1" dirty="0" smtClean="0">
                <a:solidFill>
                  <a:srgbClr val="C00000"/>
                </a:solidFill>
              </a:rPr>
              <a:t>‘dan hemen önce cümleyi bölün.</a:t>
            </a:r>
            <a:endParaRPr lang="tr-TR" sz="2000" b="1" dirty="0">
              <a:solidFill>
                <a:srgbClr val="C0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67544" y="4960438"/>
            <a:ext cx="8334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Put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peeled</a:t>
            </a:r>
            <a:r>
              <a:rPr lang="tr-TR" sz="2000" dirty="0" smtClean="0"/>
              <a:t> </a:t>
            </a:r>
            <a:r>
              <a:rPr lang="tr-TR" sz="2000" dirty="0" err="1" smtClean="0"/>
              <a:t>vegetables</a:t>
            </a:r>
            <a:r>
              <a:rPr lang="tr-TR" sz="2000" dirty="0" smtClean="0"/>
              <a:t> </a:t>
            </a:r>
            <a:r>
              <a:rPr lang="tr-TR" sz="2000" dirty="0" err="1" smtClean="0"/>
              <a:t>into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saucepan</a:t>
            </a:r>
            <a:r>
              <a:rPr lang="tr-TR" sz="2000" dirty="0" smtClean="0"/>
              <a:t>  </a:t>
            </a:r>
            <a:r>
              <a:rPr lang="tr-TR" sz="2000" dirty="0" err="1" smtClean="0"/>
              <a:t>before</a:t>
            </a:r>
            <a:r>
              <a:rPr lang="tr-TR" sz="2000" dirty="0" smtClean="0"/>
              <a:t> </a:t>
            </a:r>
            <a:r>
              <a:rPr lang="tr-TR" sz="2000" dirty="0" err="1" smtClean="0"/>
              <a:t>adding</a:t>
            </a:r>
            <a:r>
              <a:rPr lang="tr-TR" sz="2000" dirty="0" smtClean="0"/>
              <a:t> </a:t>
            </a:r>
            <a:r>
              <a:rPr lang="tr-TR" sz="2000" dirty="0" err="1" smtClean="0"/>
              <a:t>boiled</a:t>
            </a:r>
            <a:r>
              <a:rPr lang="tr-TR" sz="2000" dirty="0" smtClean="0"/>
              <a:t> </a:t>
            </a:r>
            <a:r>
              <a:rPr lang="tr-TR" sz="2000" dirty="0" err="1" smtClean="0"/>
              <a:t>water</a:t>
            </a:r>
            <a:endParaRPr lang="tr-TR" sz="2000" dirty="0"/>
          </a:p>
        </p:txBody>
      </p:sp>
      <p:sp>
        <p:nvSpPr>
          <p:cNvPr id="9" name="Eksi 8"/>
          <p:cNvSpPr/>
          <p:nvPr/>
        </p:nvSpPr>
        <p:spPr>
          <a:xfrm rot="16200000">
            <a:off x="5158916" y="5052481"/>
            <a:ext cx="914400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ol Ayraç 9"/>
          <p:cNvSpPr/>
          <p:nvPr/>
        </p:nvSpPr>
        <p:spPr>
          <a:xfrm rot="16200000">
            <a:off x="2699791" y="3140969"/>
            <a:ext cx="648073" cy="49685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Ayraç 10"/>
          <p:cNvSpPr/>
          <p:nvPr/>
        </p:nvSpPr>
        <p:spPr>
          <a:xfrm rot="5400000">
            <a:off x="7014190" y="4078820"/>
            <a:ext cx="497623" cy="30777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1259632" y="5867980"/>
            <a:ext cx="3852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(Tencereye soyulmuş sebzeleri koy)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580112" y="5867980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(kaynamış su eklemeden önce)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480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51" y="504056"/>
            <a:ext cx="5139616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23528" y="10527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6</a:t>
            </a:r>
            <a:endParaRPr lang="tr-TR" sz="2400" dirty="0"/>
          </a:p>
        </p:txBody>
      </p:sp>
      <p:pic>
        <p:nvPicPr>
          <p:cNvPr id="6" name="Picture 4" descr="soru işareti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14" y="745540"/>
            <a:ext cx="1756004" cy="117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7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51" y="504056"/>
            <a:ext cx="5139616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23528" y="10527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6</a:t>
            </a:r>
            <a:endParaRPr lang="tr-TR" sz="2400" dirty="0"/>
          </a:p>
        </p:txBody>
      </p:sp>
      <p:sp>
        <p:nvSpPr>
          <p:cNvPr id="5" name="Oval 4"/>
          <p:cNvSpPr/>
          <p:nvPr/>
        </p:nvSpPr>
        <p:spPr>
          <a:xfrm>
            <a:off x="1306638" y="5517232"/>
            <a:ext cx="38504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82647"/>
            <a:ext cx="1090169" cy="109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3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Imagine that one of your friends offer</a:t>
            </a:r>
            <a:r>
              <a:rPr lang="tr-TR" dirty="0" smtClean="0"/>
              <a:t>s</a:t>
            </a:r>
            <a:r>
              <a:rPr lang="en-GB" dirty="0" smtClean="0"/>
              <a:t> you to eat chocolate cake. You like it but you are not in the mood for now. You would like to eat something sour.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How do you say?</a:t>
            </a:r>
          </a:p>
          <a:p>
            <a:pPr marL="457200" indent="-457200">
              <a:buAutoNum type="alphaUcParenR"/>
            </a:pPr>
            <a:r>
              <a:rPr lang="en-GB" dirty="0" smtClean="0"/>
              <a:t>I’m sorry but I hate eating  dessert.</a:t>
            </a:r>
          </a:p>
          <a:p>
            <a:pPr marL="457200" indent="-457200">
              <a:buAutoNum type="alphaUcParenR"/>
            </a:pPr>
            <a:r>
              <a:rPr lang="en-GB" dirty="0" smtClean="0"/>
              <a:t>Sure. I’m crazy about eating cake.</a:t>
            </a:r>
          </a:p>
          <a:p>
            <a:pPr marL="457200" indent="-457200">
              <a:buAutoNum type="alphaUcParenR"/>
            </a:pPr>
            <a:r>
              <a:rPr lang="en-GB" dirty="0" smtClean="0"/>
              <a:t>No, thanks. How about eating ice-cream with lemon?</a:t>
            </a:r>
          </a:p>
          <a:p>
            <a:pPr marL="457200" indent="-457200">
              <a:buAutoNum type="alphaUcParenR"/>
            </a:pPr>
            <a:r>
              <a:rPr lang="en-GB" dirty="0" smtClean="0"/>
              <a:t>That sounds good. Where are we eating?</a:t>
            </a:r>
            <a:endParaRPr lang="en-GB" dirty="0"/>
          </a:p>
        </p:txBody>
      </p:sp>
      <p:sp>
        <p:nvSpPr>
          <p:cNvPr id="5" name="Metin kutusu 4"/>
          <p:cNvSpPr txBox="1"/>
          <p:nvPr/>
        </p:nvSpPr>
        <p:spPr>
          <a:xfrm>
            <a:off x="395536" y="9087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1</a:t>
            </a:r>
            <a:endParaRPr lang="tr-TR" sz="2800" dirty="0"/>
          </a:p>
        </p:txBody>
      </p:sp>
      <p:pic>
        <p:nvPicPr>
          <p:cNvPr id="6" name="Picture 4" descr="soru işareti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14" y="385500"/>
            <a:ext cx="1756004" cy="117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5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69" y="60553"/>
            <a:ext cx="3621411" cy="660880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992753" y="5877272"/>
            <a:ext cx="3151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tr-TR" b="1" i="1" dirty="0" err="1">
                <a:solidFill>
                  <a:schemeClr val="bg2">
                    <a:lumMod val="50000"/>
                  </a:schemeClr>
                </a:solidFill>
              </a:rPr>
              <a:t>More</a:t>
            </a:r>
            <a:r>
              <a:rPr lang="tr-TR" b="1" i="1" dirty="0">
                <a:solidFill>
                  <a:schemeClr val="bg2">
                    <a:lumMod val="50000"/>
                  </a:schemeClr>
                </a:solidFill>
              </a:rPr>
              <a:t> &amp; </a:t>
            </a:r>
            <a:r>
              <a:rPr lang="tr-TR" b="1" i="1" dirty="0" err="1">
                <a:solidFill>
                  <a:schemeClr val="bg2">
                    <a:lumMod val="50000"/>
                  </a:schemeClr>
                </a:solidFill>
              </a:rPr>
              <a:t>More-Selfie</a:t>
            </a:r>
            <a:r>
              <a:rPr lang="tr-TR" b="1" i="1" dirty="0">
                <a:solidFill>
                  <a:schemeClr val="bg2">
                    <a:lumMod val="50000"/>
                  </a:schemeClr>
                </a:solidFill>
              </a:rPr>
              <a:t> Test 8</a:t>
            </a:r>
            <a:r>
              <a:rPr lang="tr-TR" b="1" i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algn="ctr"/>
            <a:endParaRPr lang="tr-TR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95536" y="47667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7</a:t>
            </a:r>
            <a:endParaRPr lang="tr-TR" sz="2400" dirty="0"/>
          </a:p>
        </p:txBody>
      </p:sp>
      <p:pic>
        <p:nvPicPr>
          <p:cNvPr id="7" name="Picture 4" descr="soru işareti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01524"/>
            <a:ext cx="1756004" cy="117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69" y="60553"/>
            <a:ext cx="3621411" cy="660880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992753" y="5877272"/>
            <a:ext cx="3151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tr-TR" b="1" i="1" dirty="0" err="1">
                <a:solidFill>
                  <a:schemeClr val="bg2">
                    <a:lumMod val="50000"/>
                  </a:schemeClr>
                </a:solidFill>
              </a:rPr>
              <a:t>More</a:t>
            </a:r>
            <a:r>
              <a:rPr lang="tr-TR" b="1" i="1" dirty="0">
                <a:solidFill>
                  <a:schemeClr val="bg2">
                    <a:lumMod val="50000"/>
                  </a:schemeClr>
                </a:solidFill>
              </a:rPr>
              <a:t> &amp; </a:t>
            </a:r>
            <a:r>
              <a:rPr lang="tr-TR" b="1" i="1" dirty="0" err="1">
                <a:solidFill>
                  <a:schemeClr val="bg2">
                    <a:lumMod val="50000"/>
                  </a:schemeClr>
                </a:solidFill>
              </a:rPr>
              <a:t>More-Selfie</a:t>
            </a:r>
            <a:r>
              <a:rPr lang="tr-TR" b="1" i="1" dirty="0">
                <a:solidFill>
                  <a:schemeClr val="bg2">
                    <a:lumMod val="50000"/>
                  </a:schemeClr>
                </a:solidFill>
              </a:rPr>
              <a:t> Test 8</a:t>
            </a:r>
            <a:r>
              <a:rPr lang="tr-TR" b="1" i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algn="ctr"/>
            <a:endParaRPr lang="tr-TR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95536" y="47667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7</a:t>
            </a:r>
            <a:endParaRPr lang="tr-TR" sz="2400" dirty="0"/>
          </a:p>
        </p:txBody>
      </p:sp>
      <p:sp>
        <p:nvSpPr>
          <p:cNvPr id="7" name="Oval 6"/>
          <p:cNvSpPr/>
          <p:nvPr/>
        </p:nvSpPr>
        <p:spPr>
          <a:xfrm>
            <a:off x="1403648" y="5301208"/>
            <a:ext cx="38504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82647"/>
            <a:ext cx="1090169" cy="109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73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TRADITIONAL FOOD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 err="1" smtClean="0"/>
              <a:t>Where</a:t>
            </a:r>
            <a:r>
              <a:rPr lang="tr-TR" dirty="0" smtClean="0"/>
              <a:t> is it popular?</a:t>
            </a:r>
          </a:p>
          <a:p>
            <a:pPr algn="ctr"/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country</a:t>
            </a:r>
            <a:r>
              <a:rPr lang="tr-TR" dirty="0" smtClean="0"/>
              <a:t> </a:t>
            </a:r>
            <a:r>
              <a:rPr lang="tr-TR" dirty="0" err="1" smtClean="0"/>
              <a:t>does</a:t>
            </a:r>
            <a:r>
              <a:rPr lang="tr-TR" dirty="0" smtClean="0"/>
              <a:t> it </a:t>
            </a:r>
            <a:r>
              <a:rPr lang="tr-TR" dirty="0" err="1" smtClean="0"/>
              <a:t>belong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?</a:t>
            </a:r>
          </a:p>
          <a:p>
            <a:pPr algn="ctr"/>
            <a:endParaRPr lang="tr-TR" dirty="0"/>
          </a:p>
          <a:p>
            <a:r>
              <a:rPr lang="tr-TR" dirty="0" err="1" smtClean="0"/>
              <a:t>Turkey</a:t>
            </a:r>
            <a:r>
              <a:rPr lang="tr-TR" dirty="0" smtClean="0"/>
              <a:t>		</a:t>
            </a:r>
            <a:r>
              <a:rPr lang="tr-TR" dirty="0" err="1" smtClean="0"/>
              <a:t>Kebab</a:t>
            </a:r>
            <a:endParaRPr lang="tr-TR" dirty="0" smtClean="0"/>
          </a:p>
          <a:p>
            <a:r>
              <a:rPr lang="tr-TR" dirty="0" err="1" smtClean="0"/>
              <a:t>Italy</a:t>
            </a:r>
            <a:r>
              <a:rPr lang="tr-TR" dirty="0" smtClean="0"/>
              <a:t> 			Pizza</a:t>
            </a:r>
          </a:p>
          <a:p>
            <a:r>
              <a:rPr lang="tr-TR" dirty="0" smtClean="0"/>
              <a:t>Japan 		</a:t>
            </a:r>
            <a:r>
              <a:rPr lang="tr-TR" dirty="0" err="1" smtClean="0"/>
              <a:t>Sushi</a:t>
            </a:r>
            <a:endParaRPr lang="tr-TR" dirty="0" smtClean="0"/>
          </a:p>
          <a:p>
            <a:r>
              <a:rPr lang="tr-TR" dirty="0" smtClean="0"/>
              <a:t>France		</a:t>
            </a:r>
            <a:r>
              <a:rPr lang="tr-TR" dirty="0" err="1" smtClean="0"/>
              <a:t>Croissant</a:t>
            </a:r>
            <a:endParaRPr lang="tr-TR" dirty="0" smtClean="0"/>
          </a:p>
          <a:p>
            <a:r>
              <a:rPr lang="tr-TR" dirty="0" err="1" smtClean="0"/>
              <a:t>Morocco</a:t>
            </a:r>
            <a:r>
              <a:rPr lang="tr-TR" dirty="0" smtClean="0"/>
              <a:t>		</a:t>
            </a:r>
            <a:r>
              <a:rPr lang="tr-TR" dirty="0" err="1" smtClean="0"/>
              <a:t>Couscous</a:t>
            </a:r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USA		Hamburger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59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8308"/>
            <a:ext cx="5027004" cy="60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992753" y="5877272"/>
            <a:ext cx="3151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tr-TR" b="1" i="1" dirty="0" err="1">
                <a:solidFill>
                  <a:schemeClr val="bg2">
                    <a:lumMod val="50000"/>
                  </a:schemeClr>
                </a:solidFill>
              </a:rPr>
              <a:t>More</a:t>
            </a:r>
            <a:r>
              <a:rPr lang="tr-TR" b="1" i="1" dirty="0">
                <a:solidFill>
                  <a:schemeClr val="bg2">
                    <a:lumMod val="50000"/>
                  </a:schemeClr>
                </a:solidFill>
              </a:rPr>
              <a:t> &amp; </a:t>
            </a:r>
            <a:r>
              <a:rPr lang="tr-TR" b="1" i="1" dirty="0" err="1">
                <a:solidFill>
                  <a:schemeClr val="bg2">
                    <a:lumMod val="50000"/>
                  </a:schemeClr>
                </a:solidFill>
              </a:rPr>
              <a:t>More-Selfie</a:t>
            </a:r>
            <a:r>
              <a:rPr lang="tr-TR" b="1" i="1" dirty="0">
                <a:solidFill>
                  <a:schemeClr val="bg2">
                    <a:lumMod val="50000"/>
                  </a:schemeClr>
                </a:solidFill>
              </a:rPr>
              <a:t> Test 8</a:t>
            </a:r>
            <a:r>
              <a:rPr lang="tr-TR" b="1" i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algn="ctr"/>
            <a:endParaRPr lang="tr-TR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23528" y="54868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8</a:t>
            </a:r>
            <a:endParaRPr lang="tr-TR" sz="2400" dirty="0"/>
          </a:p>
        </p:txBody>
      </p:sp>
      <p:pic>
        <p:nvPicPr>
          <p:cNvPr id="7" name="Picture 4" descr="soru işareti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73532"/>
            <a:ext cx="1756004" cy="117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8308"/>
            <a:ext cx="5027004" cy="60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992753" y="5877272"/>
            <a:ext cx="3151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tr-TR" b="1" i="1" dirty="0" err="1">
                <a:solidFill>
                  <a:schemeClr val="bg2">
                    <a:lumMod val="50000"/>
                  </a:schemeClr>
                </a:solidFill>
              </a:rPr>
              <a:t>More</a:t>
            </a:r>
            <a:r>
              <a:rPr lang="tr-TR" b="1" i="1" dirty="0">
                <a:solidFill>
                  <a:schemeClr val="bg2">
                    <a:lumMod val="50000"/>
                  </a:schemeClr>
                </a:solidFill>
              </a:rPr>
              <a:t> &amp; </a:t>
            </a:r>
            <a:r>
              <a:rPr lang="tr-TR" b="1" i="1" dirty="0" err="1">
                <a:solidFill>
                  <a:schemeClr val="bg2">
                    <a:lumMod val="50000"/>
                  </a:schemeClr>
                </a:solidFill>
              </a:rPr>
              <a:t>More-Selfie</a:t>
            </a:r>
            <a:r>
              <a:rPr lang="tr-TR" b="1" i="1" dirty="0">
                <a:solidFill>
                  <a:schemeClr val="bg2">
                    <a:lumMod val="50000"/>
                  </a:schemeClr>
                </a:solidFill>
              </a:rPr>
              <a:t> Test 8</a:t>
            </a:r>
            <a:r>
              <a:rPr lang="tr-TR" b="1" i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algn="ctr"/>
            <a:endParaRPr lang="tr-TR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23528" y="54868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8</a:t>
            </a:r>
            <a:endParaRPr lang="tr-TR" sz="2400" dirty="0"/>
          </a:p>
        </p:txBody>
      </p:sp>
      <p:sp>
        <p:nvSpPr>
          <p:cNvPr id="6" name="Oval 5"/>
          <p:cNvSpPr/>
          <p:nvPr/>
        </p:nvSpPr>
        <p:spPr>
          <a:xfrm>
            <a:off x="1331640" y="5085184"/>
            <a:ext cx="38504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10639"/>
            <a:ext cx="1090169" cy="109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9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Good</a:t>
            </a:r>
            <a:r>
              <a:rPr lang="tr-TR" sz="3200" dirty="0" smtClean="0"/>
              <a:t> </a:t>
            </a:r>
            <a:r>
              <a:rPr lang="tr-TR" sz="3200" dirty="0" err="1" smtClean="0"/>
              <a:t>eating</a:t>
            </a:r>
            <a:r>
              <a:rPr lang="tr-TR" sz="3200" dirty="0" smtClean="0"/>
              <a:t> </a:t>
            </a:r>
            <a:r>
              <a:rPr lang="tr-TR" sz="3200" dirty="0" err="1" smtClean="0"/>
              <a:t>habits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876800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Unhealthy</a:t>
            </a:r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food</a:t>
            </a:r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tr-TR" dirty="0" err="1" smtClean="0"/>
              <a:t>Greasy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Fast</a:t>
            </a:r>
            <a:r>
              <a:rPr lang="tr-TR" dirty="0" smtClean="0"/>
              <a:t> </a:t>
            </a:r>
            <a:r>
              <a:rPr lang="tr-TR" dirty="0" err="1" smtClean="0"/>
              <a:t>food</a:t>
            </a:r>
            <a:endParaRPr lang="tr-TR" dirty="0" smtClean="0"/>
          </a:p>
          <a:p>
            <a:r>
              <a:rPr lang="tr-TR" dirty="0" err="1" smtClean="0"/>
              <a:t>Junk</a:t>
            </a:r>
            <a:r>
              <a:rPr lang="tr-TR" dirty="0" smtClean="0"/>
              <a:t> </a:t>
            </a:r>
            <a:r>
              <a:rPr lang="tr-TR" dirty="0" err="1" smtClean="0"/>
              <a:t>food</a:t>
            </a:r>
            <a:endParaRPr lang="tr-TR" dirty="0" smtClean="0"/>
          </a:p>
          <a:p>
            <a:r>
              <a:rPr lang="tr-TR" dirty="0" err="1" smtClean="0"/>
              <a:t>Too</a:t>
            </a:r>
            <a:r>
              <a:rPr lang="tr-TR" dirty="0" smtClean="0"/>
              <a:t> </a:t>
            </a:r>
            <a:r>
              <a:rPr lang="tr-TR" dirty="0" err="1" smtClean="0"/>
              <a:t>much</a:t>
            </a:r>
            <a:r>
              <a:rPr lang="tr-TR" dirty="0" smtClean="0"/>
              <a:t> salt</a:t>
            </a:r>
          </a:p>
          <a:p>
            <a:r>
              <a:rPr lang="tr-TR" dirty="0" err="1" smtClean="0"/>
              <a:t>Too</a:t>
            </a:r>
            <a:r>
              <a:rPr lang="tr-TR" dirty="0" smtClean="0"/>
              <a:t> </a:t>
            </a:r>
            <a:r>
              <a:rPr lang="tr-TR" dirty="0" err="1" smtClean="0"/>
              <a:t>much</a:t>
            </a:r>
            <a:r>
              <a:rPr lang="tr-TR" dirty="0" smtClean="0"/>
              <a:t> </a:t>
            </a:r>
            <a:r>
              <a:rPr lang="tr-TR" dirty="0" err="1" smtClean="0"/>
              <a:t>sweet</a:t>
            </a:r>
            <a:endParaRPr lang="tr-TR" dirty="0" smtClean="0"/>
          </a:p>
          <a:p>
            <a:r>
              <a:rPr lang="tr-TR" dirty="0" err="1" smtClean="0"/>
              <a:t>Fried</a:t>
            </a:r>
            <a:r>
              <a:rPr lang="tr-TR" dirty="0" smtClean="0"/>
              <a:t> </a:t>
            </a:r>
            <a:r>
              <a:rPr lang="tr-TR" dirty="0" err="1" smtClean="0"/>
              <a:t>food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499992" y="1628800"/>
            <a:ext cx="24481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Healthy</a:t>
            </a:r>
            <a:r>
              <a:rPr lang="tr-T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food</a:t>
            </a:r>
            <a:r>
              <a:rPr lang="tr-T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/>
              <a:t>Vegetables</a:t>
            </a:r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/>
              <a:t>Fruit</a:t>
            </a:r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/>
              <a:t>Baked</a:t>
            </a:r>
            <a:r>
              <a:rPr lang="tr-TR" sz="2400" dirty="0" smtClean="0"/>
              <a:t> </a:t>
            </a:r>
            <a:r>
              <a:rPr lang="tr-TR" sz="2400" dirty="0" err="1" smtClean="0"/>
              <a:t>food</a:t>
            </a:r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/>
              <a:t>Steamed</a:t>
            </a:r>
            <a:r>
              <a:rPr lang="tr-TR" sz="2400" dirty="0" smtClean="0"/>
              <a:t> </a:t>
            </a:r>
            <a:r>
              <a:rPr lang="tr-TR" sz="2400" dirty="0" err="1" smtClean="0"/>
              <a:t>food</a:t>
            </a:r>
            <a:endParaRPr lang="tr-TR" sz="2400" dirty="0" smtClean="0"/>
          </a:p>
          <a:p>
            <a:r>
              <a:rPr lang="tr-TR" sz="2400" dirty="0" smtClean="0"/>
              <a:t>…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108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9392"/>
            <a:ext cx="9180512" cy="6885384"/>
          </a:xfrm>
          <a:prstGeom prst="rect">
            <a:avLst/>
          </a:prstGeom>
        </p:spPr>
      </p:pic>
      <p:pic>
        <p:nvPicPr>
          <p:cNvPr id="5" name="Picture 4" descr="soru işareti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224136" cy="8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9392"/>
            <a:ext cx="9180512" cy="688538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2502" y="6021288"/>
            <a:ext cx="38504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4932040" y="5373216"/>
            <a:ext cx="38504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13176"/>
            <a:ext cx="1090169" cy="94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9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4944"/>
            <a:ext cx="5148064" cy="266024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23" y="620688"/>
            <a:ext cx="3087441" cy="450912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71600" y="5445224"/>
            <a:ext cx="2289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9 KASIM 2019 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12:00 – 17:00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716016" y="5629889"/>
            <a:ext cx="401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SALON</a:t>
            </a:r>
            <a:r>
              <a:rPr lang="tr-TR" sz="2400" dirty="0" smtClean="0">
                <a:solidFill>
                  <a:srgbClr val="FF0000"/>
                </a:solidFill>
              </a:rPr>
              <a:t>: 6	</a:t>
            </a:r>
            <a:r>
              <a:rPr lang="tr-TR" sz="2400" b="1" dirty="0" smtClean="0">
                <a:solidFill>
                  <a:srgbClr val="FF0000"/>
                </a:solidFill>
              </a:rPr>
              <a:t>STAND</a:t>
            </a:r>
            <a:r>
              <a:rPr lang="tr-TR" sz="2400" dirty="0" smtClean="0">
                <a:solidFill>
                  <a:srgbClr val="FF0000"/>
                </a:solidFill>
              </a:rPr>
              <a:t>: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dirty="0" smtClean="0">
                <a:solidFill>
                  <a:srgbClr val="FF0000"/>
                </a:solidFill>
              </a:rPr>
              <a:t>6105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 rot="21030409">
            <a:off x="1115616" y="872600"/>
            <a:ext cx="3527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9 KASIM’DA TÜYAPTA,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ÇAYA BEKLERİM </a:t>
            </a:r>
            <a:r>
              <a:rPr lang="tr-TR" sz="2400" b="1" dirty="0" smtClean="0">
                <a:solidFill>
                  <a:srgbClr val="FF000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</a:t>
            </a:r>
            <a:endParaRPr lang="tr-TR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204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547456" y="4911551"/>
            <a:ext cx="2984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2400" b="1" dirty="0" smtClean="0">
                <a:solidFill>
                  <a:schemeClr val="bg2">
                    <a:lumMod val="50000"/>
                  </a:schemeClr>
                </a:solidFill>
              </a:rPr>
              <a:t> Gökhan KARAKAYA</a:t>
            </a:r>
            <a:endParaRPr lang="tr-TR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Imagine that one of your friends offer</a:t>
            </a:r>
            <a:r>
              <a:rPr lang="tr-TR" dirty="0" smtClean="0"/>
              <a:t>s</a:t>
            </a:r>
            <a:r>
              <a:rPr lang="en-GB" dirty="0" smtClean="0"/>
              <a:t> you to eat chocolate cake. You like it but you are not in the mood for now. You would like to eat something sour.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How do you say?</a:t>
            </a:r>
          </a:p>
          <a:p>
            <a:pPr marL="457200" indent="-457200">
              <a:buAutoNum type="alphaUcParenR"/>
            </a:pPr>
            <a:r>
              <a:rPr lang="en-GB" dirty="0" smtClean="0"/>
              <a:t>I’m sorry but I hate eating  dessert.</a:t>
            </a:r>
          </a:p>
          <a:p>
            <a:pPr marL="457200" indent="-457200">
              <a:buAutoNum type="alphaUcParenR"/>
            </a:pPr>
            <a:r>
              <a:rPr lang="en-GB" dirty="0" smtClean="0"/>
              <a:t>Sure. I’m crazy about eating cake.</a:t>
            </a:r>
          </a:p>
          <a:p>
            <a:pPr marL="457200" indent="-457200">
              <a:buAutoNum type="alphaUcParenR"/>
            </a:pPr>
            <a:r>
              <a:rPr lang="en-GB" dirty="0" smtClean="0"/>
              <a:t>No, thanks. How about eating ice-cream with lemon?</a:t>
            </a:r>
          </a:p>
          <a:p>
            <a:pPr marL="457200" indent="-457200">
              <a:buAutoNum type="alphaUcParenR"/>
            </a:pPr>
            <a:r>
              <a:rPr lang="en-GB" dirty="0" smtClean="0"/>
              <a:t>That sounds good. Where are we eating?</a:t>
            </a:r>
            <a:endParaRPr lang="en-GB" dirty="0"/>
          </a:p>
        </p:txBody>
      </p:sp>
      <p:sp>
        <p:nvSpPr>
          <p:cNvPr id="5" name="Metin kutusu 4"/>
          <p:cNvSpPr txBox="1"/>
          <p:nvPr/>
        </p:nvSpPr>
        <p:spPr>
          <a:xfrm>
            <a:off x="395536" y="9087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1</a:t>
            </a:r>
            <a:endParaRPr lang="tr-TR" sz="2800" dirty="0"/>
          </a:p>
        </p:txBody>
      </p:sp>
      <p:sp>
        <p:nvSpPr>
          <p:cNvPr id="3" name="Oval 2"/>
          <p:cNvSpPr/>
          <p:nvPr/>
        </p:nvSpPr>
        <p:spPr>
          <a:xfrm>
            <a:off x="395536" y="4653136"/>
            <a:ext cx="38504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2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8150"/>
            <a:ext cx="1090169" cy="109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Adjectives</a:t>
            </a:r>
            <a:r>
              <a:rPr lang="tr-TR" sz="3200" dirty="0" smtClean="0"/>
              <a:t> </a:t>
            </a:r>
            <a:r>
              <a:rPr lang="tr-TR" sz="3200" dirty="0" err="1" smtClean="0"/>
              <a:t>about</a:t>
            </a:r>
            <a:r>
              <a:rPr lang="tr-TR" sz="3200" dirty="0" smtClean="0"/>
              <a:t> </a:t>
            </a:r>
            <a:r>
              <a:rPr lang="tr-TR" sz="3200" dirty="0" err="1" smtClean="0"/>
              <a:t>food</a:t>
            </a:r>
            <a:r>
              <a:rPr lang="tr-TR" sz="3200" dirty="0" smtClean="0"/>
              <a:t>/</a:t>
            </a:r>
            <a:r>
              <a:rPr lang="tr-TR" sz="3200" dirty="0" err="1" smtClean="0"/>
              <a:t>drinks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2098576" cy="4421088"/>
          </a:xfrm>
        </p:spPr>
        <p:txBody>
          <a:bodyPr/>
          <a:lstStyle/>
          <a:p>
            <a:r>
              <a:rPr lang="tr-TR" dirty="0" err="1" smtClean="0"/>
              <a:t>Sour</a:t>
            </a:r>
            <a:r>
              <a:rPr lang="tr-TR" dirty="0" smtClean="0"/>
              <a:t>		</a:t>
            </a:r>
          </a:p>
          <a:p>
            <a:r>
              <a:rPr lang="tr-TR" dirty="0" err="1" smtClean="0"/>
              <a:t>Spicy</a:t>
            </a:r>
            <a:r>
              <a:rPr lang="tr-TR" dirty="0" smtClean="0"/>
              <a:t>	</a:t>
            </a:r>
          </a:p>
          <a:p>
            <a:r>
              <a:rPr lang="tr-TR" dirty="0" err="1" smtClean="0"/>
              <a:t>Sweet</a:t>
            </a:r>
            <a:r>
              <a:rPr lang="tr-TR" dirty="0" smtClean="0"/>
              <a:t>	</a:t>
            </a:r>
          </a:p>
          <a:p>
            <a:r>
              <a:rPr lang="tr-TR" dirty="0" err="1" smtClean="0"/>
              <a:t>Milky</a:t>
            </a:r>
            <a:r>
              <a:rPr lang="tr-TR" dirty="0" smtClean="0"/>
              <a:t>		</a:t>
            </a:r>
          </a:p>
          <a:p>
            <a:r>
              <a:rPr lang="tr-TR" dirty="0" err="1" smtClean="0"/>
              <a:t>Salty</a:t>
            </a:r>
            <a:r>
              <a:rPr lang="tr-TR" dirty="0" smtClean="0"/>
              <a:t>		</a:t>
            </a:r>
          </a:p>
          <a:p>
            <a:r>
              <a:rPr lang="tr-TR" dirty="0" smtClean="0"/>
              <a:t>Bitter		</a:t>
            </a:r>
          </a:p>
          <a:p>
            <a:r>
              <a:rPr lang="tr-TR" dirty="0" err="1" smtClean="0"/>
              <a:t>Greasy</a:t>
            </a:r>
            <a:r>
              <a:rPr lang="tr-TR" dirty="0" smtClean="0"/>
              <a:t>	</a:t>
            </a:r>
          </a:p>
          <a:p>
            <a:r>
              <a:rPr lang="tr-TR" dirty="0" err="1" smtClean="0"/>
              <a:t>Tasty</a:t>
            </a:r>
            <a:r>
              <a:rPr lang="tr-TR" dirty="0" smtClean="0"/>
              <a:t>		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355976" y="3715866"/>
            <a:ext cx="4854214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Karşımıza çıkabilecek kalıplar;</a:t>
            </a:r>
          </a:p>
          <a:p>
            <a:endParaRPr lang="tr-TR" sz="2000" b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2000" dirty="0" err="1" smtClean="0"/>
              <a:t>It’s</a:t>
            </a:r>
            <a:r>
              <a:rPr lang="tr-TR" sz="2000" dirty="0" smtClean="0"/>
              <a:t> not </a:t>
            </a:r>
            <a:r>
              <a:rPr lang="tr-TR" sz="2000" dirty="0" err="1" smtClean="0"/>
              <a:t>salty</a:t>
            </a:r>
            <a:r>
              <a:rPr lang="tr-TR" sz="2000" dirty="0" smtClean="0"/>
              <a:t>. </a:t>
            </a:r>
            <a:r>
              <a:rPr lang="tr-TR" sz="2000" dirty="0" err="1" smtClean="0"/>
              <a:t>Could</a:t>
            </a:r>
            <a:r>
              <a:rPr lang="tr-TR" sz="2000" dirty="0" smtClean="0"/>
              <a:t> </a:t>
            </a:r>
            <a:r>
              <a:rPr lang="tr-TR" sz="2000" dirty="0" err="1" smtClean="0"/>
              <a:t>you</a:t>
            </a:r>
            <a:r>
              <a:rPr lang="tr-TR" sz="2000" dirty="0" smtClean="0"/>
              <a:t> </a:t>
            </a:r>
            <a:r>
              <a:rPr lang="tr-TR" sz="2000" dirty="0" err="1" smtClean="0"/>
              <a:t>sprinkle</a:t>
            </a:r>
            <a:r>
              <a:rPr lang="tr-TR" sz="2000" dirty="0" smtClean="0"/>
              <a:t> </a:t>
            </a:r>
          </a:p>
          <a:p>
            <a:r>
              <a:rPr lang="tr-TR" sz="2000" dirty="0"/>
              <a:t> </a:t>
            </a:r>
            <a:r>
              <a:rPr lang="tr-TR" sz="2000" dirty="0" smtClean="0"/>
              <a:t>    </a:t>
            </a:r>
            <a:r>
              <a:rPr lang="tr-TR" sz="2000" dirty="0" err="1" smtClean="0"/>
              <a:t>some</a:t>
            </a:r>
            <a:r>
              <a:rPr lang="tr-TR" sz="2000" dirty="0" smtClean="0"/>
              <a:t> salt, </a:t>
            </a:r>
            <a:r>
              <a:rPr lang="tr-TR" sz="2000" dirty="0" err="1" smtClean="0"/>
              <a:t>please</a:t>
            </a:r>
            <a:r>
              <a:rPr lang="tr-TR" sz="2000" dirty="0" smtClean="0"/>
              <a:t>?</a:t>
            </a:r>
          </a:p>
          <a:p>
            <a:endParaRPr lang="tr-TR" sz="2000" dirty="0"/>
          </a:p>
          <a:p>
            <a:pPr marL="285750" indent="-285750">
              <a:buFontTx/>
              <a:buChar char="-"/>
            </a:pPr>
            <a:r>
              <a:rPr lang="tr-TR" sz="2000" dirty="0" err="1" smtClean="0"/>
              <a:t>It’s</a:t>
            </a:r>
            <a:r>
              <a:rPr lang="tr-TR" sz="2000" dirty="0" smtClean="0"/>
              <a:t> </a:t>
            </a:r>
            <a:r>
              <a:rPr lang="tr-TR" sz="2000" dirty="0" err="1" smtClean="0"/>
              <a:t>too</a:t>
            </a:r>
            <a:r>
              <a:rPr lang="tr-TR" sz="2000" dirty="0" smtClean="0"/>
              <a:t> </a:t>
            </a:r>
            <a:r>
              <a:rPr lang="tr-TR" sz="2000" dirty="0" err="1" smtClean="0"/>
              <a:t>greasy</a:t>
            </a:r>
            <a:r>
              <a:rPr lang="tr-TR" sz="2000" dirty="0" smtClean="0"/>
              <a:t>. I </a:t>
            </a:r>
            <a:r>
              <a:rPr lang="tr-TR" sz="2000" dirty="0" err="1" smtClean="0"/>
              <a:t>think</a:t>
            </a:r>
            <a:r>
              <a:rPr lang="tr-TR" sz="2000" dirty="0" smtClean="0"/>
              <a:t> </a:t>
            </a:r>
            <a:r>
              <a:rPr lang="tr-TR" sz="2000" dirty="0" err="1" smtClean="0"/>
              <a:t>it’s</a:t>
            </a:r>
            <a:r>
              <a:rPr lang="tr-TR" sz="2000" dirty="0" smtClean="0"/>
              <a:t> </a:t>
            </a:r>
            <a:r>
              <a:rPr lang="tr-TR" sz="2000" dirty="0" err="1" smtClean="0"/>
              <a:t>unhealthy</a:t>
            </a:r>
            <a:r>
              <a:rPr lang="tr-TR" sz="2000" dirty="0" smtClean="0"/>
              <a:t>.</a:t>
            </a:r>
          </a:p>
          <a:p>
            <a:pPr marL="285750" indent="-285750">
              <a:buFontTx/>
              <a:buChar char="-"/>
            </a:pPr>
            <a:endParaRPr lang="tr-TR" sz="2000" dirty="0"/>
          </a:p>
          <a:p>
            <a:pPr marL="285750" indent="-285750">
              <a:buFontTx/>
              <a:buChar char="-"/>
            </a:pPr>
            <a:r>
              <a:rPr lang="tr-TR" sz="2000" dirty="0" smtClean="0"/>
              <a:t>I </a:t>
            </a:r>
            <a:r>
              <a:rPr lang="tr-TR" sz="2000" dirty="0" err="1" smtClean="0"/>
              <a:t>prefer</a:t>
            </a:r>
            <a:r>
              <a:rPr lang="tr-TR" sz="2000" dirty="0" smtClean="0"/>
              <a:t> </a:t>
            </a:r>
            <a:r>
              <a:rPr lang="tr-TR" sz="2000" dirty="0" err="1" smtClean="0"/>
              <a:t>eating</a:t>
            </a:r>
            <a:r>
              <a:rPr lang="tr-TR" sz="2000" dirty="0" smtClean="0"/>
              <a:t> </a:t>
            </a:r>
            <a:r>
              <a:rPr lang="tr-TR" sz="2000" dirty="0" err="1" smtClean="0"/>
              <a:t>sour</a:t>
            </a:r>
            <a:r>
              <a:rPr lang="tr-TR" sz="2000" dirty="0" smtClean="0"/>
              <a:t> </a:t>
            </a:r>
            <a:r>
              <a:rPr lang="tr-TR" sz="2000" dirty="0" err="1" smtClean="0"/>
              <a:t>food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sweet</a:t>
            </a:r>
            <a:r>
              <a:rPr lang="tr-TR" sz="2000" dirty="0" smtClean="0"/>
              <a:t> </a:t>
            </a:r>
            <a:r>
              <a:rPr lang="tr-TR" sz="2000" dirty="0" err="1" smtClean="0"/>
              <a:t>food</a:t>
            </a:r>
            <a:r>
              <a:rPr lang="tr-TR" sz="2000" dirty="0" smtClean="0"/>
              <a:t>.</a:t>
            </a:r>
          </a:p>
          <a:p>
            <a:pPr marL="285750" indent="-285750">
              <a:buFontTx/>
              <a:buChar char="-"/>
            </a:pPr>
            <a:endParaRPr lang="tr-TR" sz="2000" dirty="0"/>
          </a:p>
          <a:p>
            <a:pPr marL="285750" indent="-285750">
              <a:buFontTx/>
              <a:buChar char="-"/>
            </a:pPr>
            <a:endParaRPr lang="tr-TR" dirty="0" smtClean="0"/>
          </a:p>
          <a:p>
            <a:pPr marL="285750" indent="-285750">
              <a:buFontTx/>
              <a:buChar char="-"/>
            </a:pP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248773" y="16288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ekşi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2287245" y="255561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tatlı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2315845" y="299695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sütlü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2315845" y="34290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tuzlu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2339752" y="386104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acı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339752" y="435581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yağlı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313861" y="471585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lezzetli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2265516" y="212356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baharatlı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061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 smtClean="0"/>
              <a:t>Rose: </a:t>
            </a:r>
            <a:r>
              <a:rPr lang="en-GB" sz="2200" dirty="0" smtClean="0"/>
              <a:t>I’m planning to eat chicken for dinner. How about frying it?</a:t>
            </a:r>
          </a:p>
          <a:p>
            <a:pPr marL="0" indent="0">
              <a:buNone/>
            </a:pPr>
            <a:r>
              <a:rPr lang="en-GB" sz="2200" b="1" dirty="0" smtClean="0"/>
              <a:t>Tim</a:t>
            </a:r>
            <a:r>
              <a:rPr lang="en-GB" sz="2200" dirty="0" smtClean="0"/>
              <a:t>: </a:t>
            </a:r>
            <a:r>
              <a:rPr lang="tr-TR" sz="2200" dirty="0" smtClean="0"/>
              <a:t>  </a:t>
            </a:r>
            <a:r>
              <a:rPr lang="en-GB" sz="2200" dirty="0" smtClean="0"/>
              <a:t>I’m not sure. It’s not healthy. ----.</a:t>
            </a:r>
          </a:p>
          <a:p>
            <a:pPr marL="0" indent="0">
              <a:buNone/>
            </a:pPr>
            <a:r>
              <a:rPr lang="en-GB" sz="2200" b="1" dirty="0" smtClean="0"/>
              <a:t>Rose</a:t>
            </a:r>
            <a:r>
              <a:rPr lang="en-GB" sz="2200" dirty="0" smtClean="0"/>
              <a:t>: OK, then. We can bake </a:t>
            </a:r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 smtClean="0"/>
              <a:t>chicken</a:t>
            </a:r>
            <a:r>
              <a:rPr lang="en-GB" sz="2200" dirty="0" smtClean="0"/>
              <a:t>. </a:t>
            </a:r>
          </a:p>
          <a:p>
            <a:pPr marL="0" indent="0">
              <a:buNone/>
            </a:pPr>
            <a:r>
              <a:rPr lang="en-GB" sz="2200" b="1" dirty="0" smtClean="0"/>
              <a:t>Tim</a:t>
            </a:r>
            <a:r>
              <a:rPr lang="en-GB" sz="2200" dirty="0" smtClean="0"/>
              <a:t>: </a:t>
            </a:r>
            <a:r>
              <a:rPr lang="tr-TR" sz="2200" dirty="0" smtClean="0"/>
              <a:t>  </a:t>
            </a:r>
            <a:r>
              <a:rPr lang="en-GB" sz="2200" dirty="0" smtClean="0"/>
              <a:t>That’s better. Let me help you with the salad while you’re baking the chicken.</a:t>
            </a:r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r>
              <a:rPr lang="en-GB" sz="2200" b="1" dirty="0" smtClean="0"/>
              <a:t>Which of the following completes the dialogue best?</a:t>
            </a:r>
          </a:p>
          <a:p>
            <a:pPr marL="457200" indent="-457200">
              <a:buAutoNum type="alphaUcParenR"/>
            </a:pPr>
            <a:r>
              <a:rPr lang="en-GB" sz="2200" dirty="0" smtClean="0"/>
              <a:t>I prefer eating baked or grilled chicken</a:t>
            </a:r>
          </a:p>
          <a:p>
            <a:pPr marL="457200" indent="-457200">
              <a:buAutoNum type="alphaUcParenR"/>
            </a:pPr>
            <a:r>
              <a:rPr lang="en-GB" sz="2200" dirty="0" smtClean="0"/>
              <a:t>Fried chicken is my favourite</a:t>
            </a:r>
          </a:p>
          <a:p>
            <a:pPr marL="457200" indent="-457200">
              <a:buAutoNum type="alphaUcParenR"/>
            </a:pPr>
            <a:r>
              <a:rPr lang="en-GB" sz="2200" dirty="0" smtClean="0"/>
              <a:t>I prefer eating fish to chicken</a:t>
            </a:r>
          </a:p>
          <a:p>
            <a:pPr marL="457200" indent="-457200">
              <a:buAutoNum type="alphaUcParenR"/>
            </a:pPr>
            <a:r>
              <a:rPr lang="en-GB" sz="2200" dirty="0" smtClean="0"/>
              <a:t>I hate eating chicken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323528" y="9807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2</a:t>
            </a:r>
            <a:endParaRPr lang="tr-TR" sz="2400" dirty="0"/>
          </a:p>
        </p:txBody>
      </p:sp>
      <p:pic>
        <p:nvPicPr>
          <p:cNvPr id="6" name="Picture 4" descr="soru işareti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14" y="457508"/>
            <a:ext cx="1756004" cy="117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9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 smtClean="0"/>
              <a:t>Rose: </a:t>
            </a:r>
            <a:r>
              <a:rPr lang="en-GB" sz="2200" dirty="0" smtClean="0"/>
              <a:t>I’m planning to eat chicken for dinner. How about frying it?</a:t>
            </a:r>
          </a:p>
          <a:p>
            <a:pPr marL="0" indent="0">
              <a:buNone/>
            </a:pPr>
            <a:r>
              <a:rPr lang="en-GB" sz="2200" b="1" dirty="0" smtClean="0"/>
              <a:t>Tim</a:t>
            </a:r>
            <a:r>
              <a:rPr lang="en-GB" sz="2200" dirty="0" smtClean="0"/>
              <a:t>: </a:t>
            </a:r>
            <a:r>
              <a:rPr lang="tr-TR" sz="2200" dirty="0" smtClean="0"/>
              <a:t>  </a:t>
            </a:r>
            <a:r>
              <a:rPr lang="en-GB" sz="2200" dirty="0" smtClean="0"/>
              <a:t>I’m not sure. It’s not healthy. ----.</a:t>
            </a:r>
          </a:p>
          <a:p>
            <a:pPr marL="0" indent="0">
              <a:buNone/>
            </a:pPr>
            <a:r>
              <a:rPr lang="en-GB" sz="2200" b="1" dirty="0" smtClean="0"/>
              <a:t>Rose</a:t>
            </a:r>
            <a:r>
              <a:rPr lang="en-GB" sz="2200" dirty="0" smtClean="0"/>
              <a:t>: OK, then. We can bake </a:t>
            </a:r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 smtClean="0"/>
              <a:t>chicken</a:t>
            </a:r>
            <a:r>
              <a:rPr lang="en-GB" sz="2200" dirty="0" smtClean="0"/>
              <a:t>. </a:t>
            </a:r>
          </a:p>
          <a:p>
            <a:pPr marL="0" indent="0">
              <a:buNone/>
            </a:pPr>
            <a:r>
              <a:rPr lang="en-GB" sz="2200" b="1" dirty="0" smtClean="0"/>
              <a:t>Tim</a:t>
            </a:r>
            <a:r>
              <a:rPr lang="en-GB" sz="2200" dirty="0" smtClean="0"/>
              <a:t>: </a:t>
            </a:r>
            <a:r>
              <a:rPr lang="tr-TR" sz="2200" dirty="0" smtClean="0"/>
              <a:t>  </a:t>
            </a:r>
            <a:r>
              <a:rPr lang="en-GB" sz="2200" dirty="0" smtClean="0"/>
              <a:t>That’s better. Let me help you with the salad while you’re baking the chicken.</a:t>
            </a:r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r>
              <a:rPr lang="en-GB" sz="2200" b="1" dirty="0" smtClean="0"/>
              <a:t>Which of the following completes the dialogue best?</a:t>
            </a:r>
          </a:p>
          <a:p>
            <a:pPr marL="457200" indent="-457200">
              <a:buAutoNum type="alphaUcParenR"/>
            </a:pPr>
            <a:r>
              <a:rPr lang="en-GB" sz="2200" dirty="0" smtClean="0"/>
              <a:t>I prefer eating baked or grilled chicken</a:t>
            </a:r>
          </a:p>
          <a:p>
            <a:pPr marL="457200" indent="-457200">
              <a:buAutoNum type="alphaUcParenR"/>
            </a:pPr>
            <a:r>
              <a:rPr lang="en-GB" sz="2200" dirty="0" smtClean="0"/>
              <a:t>Fried chicken is my favourite</a:t>
            </a:r>
          </a:p>
          <a:p>
            <a:pPr marL="457200" indent="-457200">
              <a:buAutoNum type="alphaUcParenR"/>
            </a:pPr>
            <a:r>
              <a:rPr lang="en-GB" sz="2200" dirty="0" smtClean="0"/>
              <a:t>I prefer eating fish to chicken</a:t>
            </a:r>
          </a:p>
          <a:p>
            <a:pPr marL="457200" indent="-457200">
              <a:buAutoNum type="alphaUcParenR"/>
            </a:pPr>
            <a:r>
              <a:rPr lang="en-GB" sz="2200" dirty="0" smtClean="0"/>
              <a:t>I hate eating chicken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323528" y="9807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2</a:t>
            </a:r>
            <a:endParaRPr lang="tr-TR" sz="2400" dirty="0"/>
          </a:p>
        </p:txBody>
      </p:sp>
      <p:sp>
        <p:nvSpPr>
          <p:cNvPr id="5" name="Oval 4"/>
          <p:cNvSpPr/>
          <p:nvPr/>
        </p:nvSpPr>
        <p:spPr>
          <a:xfrm>
            <a:off x="514550" y="4437112"/>
            <a:ext cx="38504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2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8150"/>
            <a:ext cx="1090169" cy="109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Verbs</a:t>
            </a:r>
            <a:r>
              <a:rPr lang="tr-TR" sz="3200" dirty="0" smtClean="0"/>
              <a:t> </a:t>
            </a:r>
            <a:r>
              <a:rPr lang="tr-TR" sz="3200" dirty="0" err="1" smtClean="0"/>
              <a:t>related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cooking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1306488" cy="4876800"/>
          </a:xfrm>
        </p:spPr>
        <p:txBody>
          <a:bodyPr/>
          <a:lstStyle/>
          <a:p>
            <a:r>
              <a:rPr lang="tr-TR" dirty="0" err="1" smtClean="0"/>
              <a:t>Bake</a:t>
            </a:r>
            <a:endParaRPr lang="tr-TR" dirty="0" smtClean="0"/>
          </a:p>
          <a:p>
            <a:r>
              <a:rPr lang="tr-TR" dirty="0" err="1" smtClean="0"/>
              <a:t>Grill</a:t>
            </a:r>
            <a:endParaRPr lang="tr-TR" dirty="0" smtClean="0"/>
          </a:p>
          <a:p>
            <a:r>
              <a:rPr lang="tr-TR" dirty="0" err="1" smtClean="0"/>
              <a:t>Roast</a:t>
            </a:r>
            <a:endParaRPr lang="tr-TR" dirty="0" smtClean="0"/>
          </a:p>
          <a:p>
            <a:r>
              <a:rPr lang="tr-TR" dirty="0" err="1" smtClean="0"/>
              <a:t>Fry</a:t>
            </a:r>
            <a:endParaRPr lang="tr-TR" dirty="0" smtClean="0"/>
          </a:p>
          <a:p>
            <a:r>
              <a:rPr lang="tr-TR" dirty="0" err="1" smtClean="0"/>
              <a:t>Boil</a:t>
            </a:r>
            <a:endParaRPr lang="tr-TR" dirty="0" smtClean="0"/>
          </a:p>
          <a:p>
            <a:r>
              <a:rPr lang="tr-TR" dirty="0" err="1" smtClean="0"/>
              <a:t>Steam</a:t>
            </a:r>
            <a:endParaRPr lang="tr-TR" dirty="0" smtClean="0"/>
          </a:p>
          <a:p>
            <a:r>
              <a:rPr lang="tr-TR" dirty="0" smtClean="0"/>
              <a:t>Put </a:t>
            </a:r>
          </a:p>
          <a:p>
            <a:r>
              <a:rPr lang="tr-TR" dirty="0" err="1" smtClean="0"/>
              <a:t>Add</a:t>
            </a:r>
            <a:endParaRPr lang="tr-TR" dirty="0" smtClean="0"/>
          </a:p>
          <a:p>
            <a:r>
              <a:rPr lang="tr-TR" dirty="0" err="1" smtClean="0"/>
              <a:t>Pour</a:t>
            </a:r>
            <a:endParaRPr lang="tr-TR" dirty="0" smtClean="0"/>
          </a:p>
          <a:p>
            <a:r>
              <a:rPr lang="tr-TR" dirty="0" err="1" smtClean="0"/>
              <a:t>Cut</a:t>
            </a:r>
            <a:endParaRPr lang="tr-TR" dirty="0" smtClean="0"/>
          </a:p>
          <a:p>
            <a:r>
              <a:rPr lang="tr-TR" dirty="0" err="1" smtClean="0"/>
              <a:t>Slice</a:t>
            </a:r>
            <a:endParaRPr lang="tr-TR" dirty="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4211960" y="1556792"/>
            <a:ext cx="158729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/>
              <a:t>peel</a:t>
            </a: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/>
              <a:t>Dice</a:t>
            </a: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/>
              <a:t>Chop</a:t>
            </a: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/>
              <a:t>Stir</a:t>
            </a: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/>
              <a:t>Mix</a:t>
            </a: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/>
              <a:t>Whisk</a:t>
            </a: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/>
              <a:t>Sprinkle</a:t>
            </a: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/>
              <a:t>Knead</a:t>
            </a: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/>
              <a:t>Melt</a:t>
            </a: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/>
              <a:t>Grate</a:t>
            </a: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Spread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/>
              <a:t>serve</a:t>
            </a: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 smtClean="0"/>
          </a:p>
        </p:txBody>
      </p:sp>
      <p:sp>
        <p:nvSpPr>
          <p:cNvPr id="5" name="Metin kutusu 4"/>
          <p:cNvSpPr txBox="1"/>
          <p:nvPr/>
        </p:nvSpPr>
        <p:spPr>
          <a:xfrm>
            <a:off x="1907704" y="161950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Fırında pişirmek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907704" y="2060848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Izgarada pişirmek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835696" y="249289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Fırında et kızartmak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1835696" y="2924944"/>
            <a:ext cx="189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Yağda kızartmak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1835696" y="335699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haşlamak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835696" y="3851756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Buharda pişirmek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835696" y="422108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koymak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835696" y="471585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eklemek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1851229" y="517577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dökmek</a:t>
            </a: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1835696" y="558924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kesmek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1835696" y="608400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dilimlemek</a:t>
            </a:r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5940152" y="161950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Soymak </a:t>
            </a:r>
            <a:endParaRPr lang="tr-TR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5940152" y="1916832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Küp </a:t>
            </a:r>
            <a:r>
              <a:rPr lang="tr-TR" dirty="0" err="1" smtClean="0"/>
              <a:t>küp</a:t>
            </a:r>
            <a:r>
              <a:rPr lang="tr-TR" dirty="0" smtClean="0"/>
              <a:t> doğramak</a:t>
            </a:r>
            <a:endParaRPr lang="tr-TR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5953700" y="227687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doğramak</a:t>
            </a:r>
            <a:endParaRPr lang="tr-TR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5868144" y="269962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karıştırmak</a:t>
            </a:r>
            <a:endParaRPr lang="tr-TR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5910292" y="299695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karıştırmak</a:t>
            </a:r>
            <a:endParaRPr lang="tr-TR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5846122" y="3356992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Çırpmak, karıştırmak</a:t>
            </a:r>
            <a:endParaRPr lang="tr-TR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5940152" y="377974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serpmek</a:t>
            </a:r>
            <a:endParaRPr lang="tr-TR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5940152" y="414908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yoğurmak</a:t>
            </a:r>
            <a:endParaRPr lang="tr-TR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5940152" y="450912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eritmek</a:t>
            </a:r>
            <a:endParaRPr lang="tr-TR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5940152" y="486916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rendelemek</a:t>
            </a:r>
            <a:endParaRPr lang="tr-TR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5940152" y="5291916"/>
            <a:ext cx="100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Yaymak</a:t>
            </a:r>
            <a:endParaRPr lang="tr-TR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5940152" y="566124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Servis etmek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99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Melt</a:t>
            </a:r>
            <a:r>
              <a:rPr lang="tr-TR" dirty="0" smtClean="0"/>
              <a:t>: eritmek			</a:t>
            </a:r>
            <a:r>
              <a:rPr lang="tr-TR" dirty="0" err="1" smtClean="0"/>
              <a:t>melt</a:t>
            </a:r>
            <a:r>
              <a:rPr lang="tr-TR" dirty="0" err="1" smtClean="0">
                <a:solidFill>
                  <a:srgbClr val="FF0000"/>
                </a:solidFill>
              </a:rPr>
              <a:t>ed</a:t>
            </a:r>
            <a:r>
              <a:rPr lang="tr-TR" dirty="0" smtClean="0"/>
              <a:t>: eritilmiş/erimiş</a:t>
            </a:r>
          </a:p>
          <a:p>
            <a:r>
              <a:rPr lang="tr-TR" dirty="0" err="1" smtClean="0"/>
              <a:t>Chop</a:t>
            </a:r>
            <a:r>
              <a:rPr lang="tr-TR" dirty="0" smtClean="0"/>
              <a:t>: doğramak			</a:t>
            </a:r>
            <a:r>
              <a:rPr lang="tr-TR" dirty="0" err="1" smtClean="0"/>
              <a:t>chop</a:t>
            </a:r>
            <a:r>
              <a:rPr lang="tr-TR" dirty="0" err="1" smtClean="0">
                <a:solidFill>
                  <a:srgbClr val="FF0000"/>
                </a:solidFill>
              </a:rPr>
              <a:t>ped</a:t>
            </a:r>
            <a:r>
              <a:rPr lang="tr-TR" dirty="0" smtClean="0"/>
              <a:t>: doğranmış</a:t>
            </a:r>
          </a:p>
          <a:p>
            <a:r>
              <a:rPr lang="tr-TR" dirty="0" err="1" smtClean="0"/>
              <a:t>Grate</a:t>
            </a:r>
            <a:r>
              <a:rPr lang="tr-TR" dirty="0" smtClean="0"/>
              <a:t>: rendelemek			</a:t>
            </a:r>
            <a:r>
              <a:rPr lang="tr-TR" dirty="0" err="1" smtClean="0"/>
              <a:t>grat</a:t>
            </a:r>
            <a:r>
              <a:rPr lang="tr-TR" dirty="0" err="1" smtClean="0">
                <a:solidFill>
                  <a:srgbClr val="FF0000"/>
                </a:solidFill>
              </a:rPr>
              <a:t>ed</a:t>
            </a:r>
            <a:r>
              <a:rPr lang="tr-TR" dirty="0" smtClean="0"/>
              <a:t> rendelenmiş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b="1" dirty="0" smtClean="0">
                <a:solidFill>
                  <a:schemeClr val="bg1">
                    <a:lumMod val="65000"/>
                  </a:schemeClr>
                </a:solidFill>
              </a:rPr>
              <a:t>Özellikle sıralama sorularında önemli bir noktadır!!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 smtClean="0"/>
              <a:t>e.g</a:t>
            </a:r>
            <a:r>
              <a:rPr lang="tr-TR" dirty="0" smtClean="0"/>
              <a:t>.</a:t>
            </a:r>
          </a:p>
          <a:p>
            <a:pPr>
              <a:buFontTx/>
              <a:buChar char="-"/>
            </a:pPr>
            <a:r>
              <a:rPr lang="tr-TR" b="1" dirty="0" err="1" smtClean="0">
                <a:solidFill>
                  <a:srgbClr val="FF0000"/>
                </a:solidFill>
              </a:rPr>
              <a:t>Peel</a:t>
            </a:r>
            <a:r>
              <a:rPr lang="tr-TR" dirty="0" smtClean="0"/>
              <a:t>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potatoes</a:t>
            </a:r>
            <a:r>
              <a:rPr lang="tr-TR" dirty="0" smtClean="0"/>
              <a:t>. </a:t>
            </a:r>
          </a:p>
          <a:p>
            <a:pPr>
              <a:buFontTx/>
              <a:buChar char="-"/>
            </a:pPr>
            <a:r>
              <a:rPr lang="tr-TR" dirty="0" smtClean="0"/>
              <a:t>Put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peeled</a:t>
            </a:r>
            <a:r>
              <a:rPr lang="tr-TR" dirty="0" smtClean="0"/>
              <a:t> </a:t>
            </a:r>
            <a:r>
              <a:rPr lang="tr-TR" dirty="0" err="1" smtClean="0"/>
              <a:t>potatoes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frying</a:t>
            </a:r>
            <a:r>
              <a:rPr lang="tr-TR" dirty="0" smtClean="0"/>
              <a:t> </a:t>
            </a:r>
            <a:r>
              <a:rPr lang="tr-TR" dirty="0" err="1" smtClean="0"/>
              <a:t>pan</a:t>
            </a:r>
            <a:r>
              <a:rPr lang="tr-TR" dirty="0" smtClean="0"/>
              <a:t>. </a:t>
            </a:r>
            <a:endParaRPr lang="tr-TR" dirty="0"/>
          </a:p>
        </p:txBody>
      </p:sp>
      <p:cxnSp>
        <p:nvCxnSpPr>
          <p:cNvPr id="5" name="Düz Ok Bağlayıcısı 4"/>
          <p:cNvCxnSpPr/>
          <p:nvPr/>
        </p:nvCxnSpPr>
        <p:spPr>
          <a:xfrm>
            <a:off x="3419872" y="1844824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3923928" y="227687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3923928" y="270892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7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92" y="461827"/>
            <a:ext cx="5134964" cy="5415445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611560" y="69269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3</a:t>
            </a:r>
            <a:endParaRPr lang="tr-TR" sz="2400" dirty="0"/>
          </a:p>
        </p:txBody>
      </p:sp>
      <p:pic>
        <p:nvPicPr>
          <p:cNvPr id="6" name="Picture 4" descr="soru işareti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468" y="601524"/>
            <a:ext cx="1756004" cy="117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lik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179</TotalTime>
  <Words>768</Words>
  <Application>Microsoft Office PowerPoint</Application>
  <PresentationFormat>Ekran Gösterisi (4:3)</PresentationFormat>
  <Paragraphs>228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Netlik</vt:lpstr>
      <vt:lpstr>PowerPoint Sunusu</vt:lpstr>
      <vt:lpstr>PowerPoint Sunusu</vt:lpstr>
      <vt:lpstr>PowerPoint Sunusu</vt:lpstr>
      <vt:lpstr>Adjectives about food/drinks</vt:lpstr>
      <vt:lpstr>PowerPoint Sunusu</vt:lpstr>
      <vt:lpstr>PowerPoint Sunusu</vt:lpstr>
      <vt:lpstr>Verbs related to cooking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KITCHEN TOOLS</vt:lpstr>
      <vt:lpstr>PowerPoint Sunusu</vt:lpstr>
      <vt:lpstr>PowerPoint Sunusu</vt:lpstr>
      <vt:lpstr>Before / After sorularında</vt:lpstr>
      <vt:lpstr>PowerPoint Sunusu</vt:lpstr>
      <vt:lpstr>PowerPoint Sunusu</vt:lpstr>
      <vt:lpstr>PowerPoint Sunusu</vt:lpstr>
      <vt:lpstr>PowerPoint Sunusu</vt:lpstr>
      <vt:lpstr>TRADITIONAL FOOD</vt:lpstr>
      <vt:lpstr>PowerPoint Sunusu</vt:lpstr>
      <vt:lpstr>PowerPoint Sunusu</vt:lpstr>
      <vt:lpstr>Good eating habits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CANESE</dc:creator>
  <cp:lastModifiedBy>Windows Kullanıcısı</cp:lastModifiedBy>
  <cp:revision>19</cp:revision>
  <dcterms:created xsi:type="dcterms:W3CDTF">2019-11-03T12:57:29Z</dcterms:created>
  <dcterms:modified xsi:type="dcterms:W3CDTF">2019-11-03T16:02:55Z</dcterms:modified>
</cp:coreProperties>
</file>